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  <p:sldId id="274" r:id="rId19"/>
    <p:sldId id="273" r:id="rId20"/>
    <p:sldId id="275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13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4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04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70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4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09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61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86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55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678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6F3-FBD0-4C1C-8064-B7188E69C23A}" type="datetimeFigureOut">
              <a:rPr lang="es-ES" smtClean="0"/>
              <a:t>30/01/2024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B7971-3E0D-44F7-BEC0-EC42E75BEC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94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952365"/>
            <a:ext cx="7030647" cy="3308082"/>
          </a:xfrm>
        </p:spPr>
        <p:txBody>
          <a:bodyPr>
            <a:normAutofit/>
          </a:bodyPr>
          <a:lstStyle/>
          <a:p>
            <a:r>
              <a:rPr lang="es-ES" sz="4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Red Neuronal </a:t>
            </a:r>
            <a:r>
              <a:rPr lang="es-ES" sz="45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Convolucional</a:t>
            </a:r>
            <a:r>
              <a:rPr lang="es-ES" sz="4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para un Clasificador de Reptiles-Anfibios</a:t>
            </a:r>
            <a:endParaRPr lang="es-ES" sz="4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81185" y="4864327"/>
            <a:ext cx="5213269" cy="1655762"/>
          </a:xfrm>
        </p:spPr>
        <p:txBody>
          <a:bodyPr>
            <a:normAutofit/>
          </a:bodyPr>
          <a:lstStyle/>
          <a:p>
            <a:pPr algn="l"/>
            <a:r>
              <a:rPr lang="es-ES" dirty="0" smtClean="0"/>
              <a:t>Autor: Daniel Machado Pérez</a:t>
            </a:r>
          </a:p>
          <a:p>
            <a:pPr algn="l"/>
            <a:r>
              <a:rPr lang="es-ES" dirty="0" smtClean="0"/>
              <a:t>Facultad de Matemática y Computación</a:t>
            </a:r>
          </a:p>
          <a:p>
            <a:pPr algn="l"/>
            <a:r>
              <a:rPr lang="es-ES" dirty="0" smtClean="0"/>
              <a:t>Universidad de La Habana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39" y="4868429"/>
            <a:ext cx="1651660" cy="16516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47" y="344384"/>
            <a:ext cx="4524045" cy="45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4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212458"/>
            <a:ext cx="10515600" cy="1325563"/>
          </a:xfrm>
        </p:spPr>
        <p:txBody>
          <a:bodyPr/>
          <a:lstStyle/>
          <a:p>
            <a:r>
              <a:rPr lang="es-ES" dirty="0" smtClean="0"/>
              <a:t>Modificaciones para Fine-</a:t>
            </a:r>
            <a:r>
              <a:rPr lang="es-ES" dirty="0" err="1" smtClean="0"/>
              <a:t>Tuning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8309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Fueron añadidas: </a:t>
            </a:r>
          </a:p>
          <a:p>
            <a:r>
              <a:rPr lang="es-ES" sz="2400" dirty="0" smtClean="0"/>
              <a:t>2 capas </a:t>
            </a:r>
            <a:r>
              <a:rPr lang="es-ES" sz="2400" dirty="0" err="1"/>
              <a:t>F</a:t>
            </a:r>
            <a:r>
              <a:rPr lang="es-ES" sz="2400" dirty="0" err="1" smtClean="0"/>
              <a:t>ully</a:t>
            </a:r>
            <a:r>
              <a:rPr lang="es-ES" sz="2400" dirty="0" smtClean="0"/>
              <a:t> </a:t>
            </a:r>
            <a:r>
              <a:rPr lang="es-ES" sz="2400" dirty="0" err="1" smtClean="0"/>
              <a:t>Connected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Otra </a:t>
            </a:r>
            <a:r>
              <a:rPr lang="es-ES" sz="2400" dirty="0" err="1" smtClean="0"/>
              <a:t>Fully</a:t>
            </a:r>
            <a:r>
              <a:rPr lang="es-ES" sz="2400" dirty="0" smtClean="0"/>
              <a:t> </a:t>
            </a:r>
            <a:r>
              <a:rPr lang="es-ES" sz="2400" dirty="0" err="1" smtClean="0"/>
              <a:t>Connected</a:t>
            </a:r>
            <a:r>
              <a:rPr lang="es-ES" sz="2400" dirty="0" smtClean="0"/>
              <a:t> con solo 2 neuronas para las 2 clases de salida.</a:t>
            </a:r>
          </a:p>
          <a:p>
            <a:r>
              <a:rPr lang="es-ES" sz="2400" dirty="0" smtClean="0"/>
              <a:t>Fueron congelados los parámetros anteriores de la red.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53" y="2684345"/>
            <a:ext cx="6982693" cy="39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169" y="49906"/>
            <a:ext cx="10515600" cy="1325563"/>
          </a:xfrm>
        </p:spPr>
        <p:txBody>
          <a:bodyPr/>
          <a:lstStyle/>
          <a:p>
            <a:r>
              <a:rPr lang="es-ES" dirty="0" smtClean="0"/>
              <a:t>Primer Entrenamiento</a:t>
            </a:r>
            <a:br>
              <a:rPr lang="es-ES" dirty="0" smtClean="0"/>
            </a:br>
            <a:r>
              <a:rPr lang="es-ES" sz="2400" dirty="0" smtClean="0"/>
              <a:t>(parámetros congelados)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6" y="1375469"/>
            <a:ext cx="7348924" cy="5482531"/>
          </a:xfrm>
        </p:spPr>
      </p:pic>
      <p:sp>
        <p:nvSpPr>
          <p:cNvPr id="5" name="CuadroTexto 4"/>
          <p:cNvSpPr txBox="1"/>
          <p:nvPr/>
        </p:nvSpPr>
        <p:spPr>
          <a:xfrm>
            <a:off x="7536950" y="1766434"/>
            <a:ext cx="412183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Criterio de Pérdida</a:t>
            </a:r>
            <a:r>
              <a:rPr lang="es-ES" sz="2000" dirty="0" smtClean="0"/>
              <a:t>: </a:t>
            </a:r>
            <a:r>
              <a:rPr lang="es-ES" sz="2000" dirty="0" err="1" smtClean="0"/>
              <a:t>CrossEntropyLoss</a:t>
            </a:r>
            <a:endParaRPr lang="es-ES" sz="2000" dirty="0" smtClean="0"/>
          </a:p>
          <a:p>
            <a:r>
              <a:rPr lang="es-ES" sz="2000" b="1" dirty="0" smtClean="0"/>
              <a:t>Optimizador</a:t>
            </a:r>
            <a:r>
              <a:rPr lang="es-ES" sz="2000" dirty="0" smtClean="0"/>
              <a:t>: Adam</a:t>
            </a:r>
          </a:p>
          <a:p>
            <a:r>
              <a:rPr lang="es-ES" sz="2000" b="1" dirty="0" smtClean="0"/>
              <a:t>Número de Épocas</a:t>
            </a:r>
            <a:r>
              <a:rPr lang="es-ES" sz="2000" dirty="0" smtClean="0"/>
              <a:t>: 10</a:t>
            </a:r>
          </a:p>
          <a:p>
            <a:endParaRPr lang="es-ES" sz="2000" dirty="0"/>
          </a:p>
          <a:p>
            <a:endParaRPr lang="es-ES" sz="2000" dirty="0" smtClean="0"/>
          </a:p>
          <a:p>
            <a:r>
              <a:rPr lang="es-ES" sz="2000" b="1" dirty="0" smtClean="0"/>
              <a:t>Al terminar la 10ma Época</a:t>
            </a:r>
            <a:endParaRPr lang="es-ES" sz="2000" b="1" dirty="0"/>
          </a:p>
          <a:p>
            <a:r>
              <a:rPr lang="es-ES" sz="2000" dirty="0" smtClean="0"/>
              <a:t>Training </a:t>
            </a:r>
            <a:r>
              <a:rPr lang="es-ES" sz="2000" dirty="0" err="1" smtClean="0"/>
              <a:t>Loss</a:t>
            </a:r>
            <a:r>
              <a:rPr lang="es-ES" sz="2000" dirty="0" smtClean="0"/>
              <a:t>: </a:t>
            </a:r>
            <a:r>
              <a:rPr lang="es-ES" sz="2000" dirty="0"/>
              <a:t>0.1222</a:t>
            </a:r>
            <a:endParaRPr lang="es-ES" sz="2000" dirty="0" smtClean="0"/>
          </a:p>
          <a:p>
            <a:r>
              <a:rPr lang="es-ES" sz="2000" dirty="0" err="1" smtClean="0"/>
              <a:t>Validation</a:t>
            </a:r>
            <a:r>
              <a:rPr lang="es-ES" sz="2000" dirty="0" smtClean="0"/>
              <a:t> </a:t>
            </a:r>
            <a:r>
              <a:rPr lang="es-ES" sz="2000" dirty="0" err="1" smtClean="0"/>
              <a:t>Loss</a:t>
            </a:r>
            <a:r>
              <a:rPr lang="es-ES" sz="2000" dirty="0" smtClean="0"/>
              <a:t>: </a:t>
            </a:r>
            <a:r>
              <a:rPr lang="es-ES" sz="2000" dirty="0"/>
              <a:t>0.1025</a:t>
            </a:r>
            <a:endParaRPr lang="es-ES" sz="2000" dirty="0" smtClean="0"/>
          </a:p>
          <a:p>
            <a:endParaRPr lang="es-ES" sz="2000" dirty="0"/>
          </a:p>
          <a:p>
            <a:r>
              <a:rPr lang="es-ES" sz="2000" dirty="0" smtClean="0"/>
              <a:t>Training </a:t>
            </a:r>
            <a:r>
              <a:rPr lang="es-ES" sz="2000" dirty="0" err="1" smtClean="0"/>
              <a:t>Accuracy</a:t>
            </a:r>
            <a:r>
              <a:rPr lang="es-ES" sz="2000" dirty="0" smtClean="0"/>
              <a:t>: </a:t>
            </a:r>
            <a:r>
              <a:rPr lang="es-ES" sz="2000" dirty="0"/>
              <a:t>0.9571</a:t>
            </a:r>
            <a:endParaRPr lang="es-ES" sz="2000" dirty="0" smtClean="0"/>
          </a:p>
          <a:p>
            <a:r>
              <a:rPr lang="es-ES" sz="2000" dirty="0" err="1" smtClean="0"/>
              <a:t>Validation</a:t>
            </a:r>
            <a:r>
              <a:rPr lang="es-ES" sz="2000" dirty="0" smtClean="0"/>
              <a:t> </a:t>
            </a:r>
            <a:r>
              <a:rPr lang="es-ES" sz="2000" dirty="0" err="1" smtClean="0"/>
              <a:t>Accuracy</a:t>
            </a:r>
            <a:r>
              <a:rPr lang="es-ES" sz="2000" dirty="0" smtClean="0"/>
              <a:t>: </a:t>
            </a:r>
            <a:r>
              <a:rPr lang="es-ES" sz="2000" dirty="0"/>
              <a:t>0.9649</a:t>
            </a:r>
          </a:p>
        </p:txBody>
      </p:sp>
    </p:spTree>
    <p:extLst>
      <p:ext uri="{BB962C8B-B14F-4D97-AF65-F5344CB8AC3E}">
        <p14:creationId xmlns:p14="http://schemas.microsoft.com/office/powerpoint/2010/main" val="34787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 smtClean="0"/>
              <a:t>Ahora debería equivocarse menos…</a:t>
            </a:r>
            <a:endParaRPr lang="es-ES" dirty="0"/>
          </a:p>
        </p:txBody>
      </p:sp>
      <p:pic>
        <p:nvPicPr>
          <p:cNvPr id="4" name="Over.the.Hedge.Anphibian...No, Repti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9422" y="1040556"/>
            <a:ext cx="9493156" cy="5336494"/>
          </a:xfrm>
        </p:spPr>
      </p:pic>
    </p:spTree>
    <p:extLst>
      <p:ext uri="{BB962C8B-B14F-4D97-AF65-F5344CB8AC3E}">
        <p14:creationId xmlns:p14="http://schemas.microsoft.com/office/powerpoint/2010/main" val="45253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98"/>
            <a:ext cx="10515600" cy="1325563"/>
          </a:xfrm>
        </p:spPr>
        <p:txBody>
          <a:bodyPr/>
          <a:lstStyle/>
          <a:p>
            <a:r>
              <a:rPr lang="es-ES" dirty="0" smtClean="0"/>
              <a:t>Segundo Entrenamiento</a:t>
            </a:r>
            <a:br>
              <a:rPr lang="es-ES" dirty="0" smtClean="0"/>
            </a:br>
            <a:r>
              <a:rPr lang="es-ES" sz="2400" dirty="0" smtClean="0"/>
              <a:t>(descongelando parámetros)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6950" y="1766434"/>
            <a:ext cx="412183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Criterio de Pérdida</a:t>
            </a:r>
            <a:r>
              <a:rPr lang="es-ES" sz="2000" dirty="0" smtClean="0"/>
              <a:t>: </a:t>
            </a:r>
            <a:r>
              <a:rPr lang="es-ES" sz="2000" dirty="0" err="1" smtClean="0"/>
              <a:t>CrossEntropyLoss</a:t>
            </a:r>
            <a:endParaRPr lang="es-ES" sz="2000" dirty="0" smtClean="0"/>
          </a:p>
          <a:p>
            <a:r>
              <a:rPr lang="es-ES" sz="2000" b="1" dirty="0" smtClean="0"/>
              <a:t>Optimizador</a:t>
            </a:r>
            <a:r>
              <a:rPr lang="es-ES" sz="2000" dirty="0" smtClean="0"/>
              <a:t>: Adam</a:t>
            </a:r>
          </a:p>
          <a:p>
            <a:r>
              <a:rPr lang="es-ES" sz="2000" b="1" dirty="0" smtClean="0"/>
              <a:t>Número de Épocas</a:t>
            </a:r>
            <a:r>
              <a:rPr lang="es-ES" sz="2000" dirty="0" smtClean="0"/>
              <a:t>: 6</a:t>
            </a:r>
          </a:p>
          <a:p>
            <a:endParaRPr lang="es-ES" sz="2000" dirty="0"/>
          </a:p>
          <a:p>
            <a:endParaRPr lang="es-ES" sz="2000" dirty="0" smtClean="0"/>
          </a:p>
          <a:p>
            <a:r>
              <a:rPr lang="es-ES" sz="2000" b="1" dirty="0" smtClean="0"/>
              <a:t>Al terminar la 6ta Época</a:t>
            </a:r>
            <a:endParaRPr lang="es-ES" sz="2000" b="1" dirty="0"/>
          </a:p>
          <a:p>
            <a:r>
              <a:rPr lang="es-ES" sz="2000" dirty="0" smtClean="0"/>
              <a:t>Training </a:t>
            </a:r>
            <a:r>
              <a:rPr lang="es-ES" sz="2000" dirty="0" err="1" smtClean="0"/>
              <a:t>Loss</a:t>
            </a:r>
            <a:r>
              <a:rPr lang="es-ES" sz="2000" dirty="0" smtClean="0"/>
              <a:t>: 0.0188</a:t>
            </a:r>
          </a:p>
          <a:p>
            <a:r>
              <a:rPr lang="es-ES" sz="2000" dirty="0" err="1" smtClean="0"/>
              <a:t>Validation</a:t>
            </a:r>
            <a:r>
              <a:rPr lang="es-ES" sz="2000" dirty="0" smtClean="0"/>
              <a:t> </a:t>
            </a:r>
            <a:r>
              <a:rPr lang="es-ES" sz="2000" dirty="0" err="1" smtClean="0"/>
              <a:t>Loss</a:t>
            </a:r>
            <a:r>
              <a:rPr lang="es-ES" sz="2000" dirty="0" smtClean="0"/>
              <a:t>: 0.1568</a:t>
            </a:r>
          </a:p>
          <a:p>
            <a:endParaRPr lang="es-ES" sz="2000" dirty="0"/>
          </a:p>
          <a:p>
            <a:r>
              <a:rPr lang="es-ES" sz="2000" dirty="0" smtClean="0"/>
              <a:t>Training </a:t>
            </a:r>
            <a:r>
              <a:rPr lang="es-ES" sz="2000" dirty="0" err="1" smtClean="0"/>
              <a:t>Accuracy</a:t>
            </a:r>
            <a:r>
              <a:rPr lang="es-ES" sz="2000" dirty="0" smtClean="0"/>
              <a:t>: </a:t>
            </a:r>
            <a:r>
              <a:rPr lang="es-ES" sz="2000" dirty="0"/>
              <a:t>0.9938</a:t>
            </a:r>
            <a:endParaRPr lang="es-ES" sz="2000" dirty="0" smtClean="0"/>
          </a:p>
          <a:p>
            <a:r>
              <a:rPr lang="es-ES" sz="2000" dirty="0" err="1" smtClean="0"/>
              <a:t>Validation</a:t>
            </a:r>
            <a:r>
              <a:rPr lang="es-ES" sz="2000" dirty="0" smtClean="0"/>
              <a:t> </a:t>
            </a:r>
            <a:r>
              <a:rPr lang="es-ES" sz="2000" dirty="0" err="1" smtClean="0"/>
              <a:t>Accuracy</a:t>
            </a:r>
            <a:r>
              <a:rPr lang="es-ES" sz="2000" dirty="0" smtClean="0"/>
              <a:t>: 0.9653</a:t>
            </a:r>
            <a:endParaRPr lang="es-E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9" y="1496561"/>
            <a:ext cx="7186608" cy="53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 smtClean="0"/>
              <a:t>Matriz de Confusión y algunas predicciones erradas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3" y="1690688"/>
            <a:ext cx="6023246" cy="516731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10" y="1575930"/>
            <a:ext cx="5030350" cy="51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6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 smtClean="0"/>
              <a:t>Y finalmente se logró… </a:t>
            </a:r>
            <a:endParaRPr lang="es-ES" dirty="0"/>
          </a:p>
        </p:txBody>
      </p:sp>
      <p:pic>
        <p:nvPicPr>
          <p:cNvPr id="4" name="Over.the.Hedge.Buenos días, repti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8139" y="926275"/>
            <a:ext cx="9635722" cy="5416636"/>
          </a:xfrm>
        </p:spPr>
      </p:pic>
    </p:spTree>
    <p:extLst>
      <p:ext uri="{BB962C8B-B14F-4D97-AF65-F5344CB8AC3E}">
        <p14:creationId xmlns:p14="http://schemas.microsoft.com/office/powerpoint/2010/main" val="42385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69" y="0"/>
            <a:ext cx="11501085" cy="1325563"/>
          </a:xfrm>
        </p:spPr>
        <p:txBody>
          <a:bodyPr/>
          <a:lstStyle/>
          <a:p>
            <a:r>
              <a:rPr lang="es-ES" sz="3200" b="1" dirty="0" smtClean="0"/>
              <a:t>Comparación entre las redes entrenadas con diferentes características del </a:t>
            </a:r>
            <a:r>
              <a:rPr lang="es-ES" sz="3200" b="1" dirty="0" err="1"/>
              <a:t>D</a:t>
            </a:r>
            <a:r>
              <a:rPr lang="es-ES" sz="3200" b="1" dirty="0" err="1" smtClean="0"/>
              <a:t>ataset</a:t>
            </a:r>
            <a:endParaRPr lang="es-ES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72" y="2180551"/>
            <a:ext cx="5027619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9" y="2180551"/>
            <a:ext cx="5212090" cy="447142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784429" y="1616378"/>
            <a:ext cx="265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Dataset</a:t>
            </a:r>
            <a:r>
              <a:rPr lang="es-ES" sz="2400" dirty="0" smtClean="0"/>
              <a:t> balanceado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982187" y="1616378"/>
            <a:ext cx="3088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Dataset</a:t>
            </a:r>
            <a:r>
              <a:rPr lang="es-ES" sz="2400" dirty="0" smtClean="0"/>
              <a:t> desbalanceado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401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1937"/>
            <a:ext cx="10515600" cy="1325563"/>
          </a:xfrm>
        </p:spPr>
        <p:txBody>
          <a:bodyPr/>
          <a:lstStyle/>
          <a:p>
            <a:r>
              <a:rPr lang="es-ES" dirty="0" smtClean="0"/>
              <a:t>Proyecto Actual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08752"/>
            <a:ext cx="10515600" cy="4351338"/>
          </a:xfrm>
        </p:spPr>
        <p:txBody>
          <a:bodyPr/>
          <a:lstStyle/>
          <a:p>
            <a:r>
              <a:rPr lang="es-ES" dirty="0" smtClean="0"/>
              <a:t>Procesamiento de audios de una especie de ranas.</a:t>
            </a:r>
          </a:p>
          <a:p>
            <a:r>
              <a:rPr lang="es-ES" dirty="0" smtClean="0"/>
              <a:t>Grabaciones con ruido y sonido ambiente.</a:t>
            </a:r>
          </a:p>
          <a:p>
            <a:r>
              <a:rPr lang="es-ES" dirty="0" smtClean="0"/>
              <a:t>Entrenar una red para identificar cada espécimen por su canto.</a:t>
            </a:r>
          </a:p>
          <a:p>
            <a:r>
              <a:rPr lang="es-ES" dirty="0" smtClean="0"/>
              <a:t>Llevar el problema a procesamiento de imágenes mediante los espectrogramas.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67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996" y="0"/>
            <a:ext cx="11546006" cy="1325563"/>
          </a:xfrm>
        </p:spPr>
        <p:txBody>
          <a:bodyPr/>
          <a:lstStyle/>
          <a:p>
            <a:r>
              <a:rPr lang="es-ES" dirty="0" smtClean="0"/>
              <a:t>Espectrograma del canto de la rana, llamado colín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t="17323" r="22785" b="11165"/>
          <a:stretch/>
        </p:blipFill>
        <p:spPr>
          <a:xfrm>
            <a:off x="1285164" y="1069765"/>
            <a:ext cx="9621671" cy="5788235"/>
          </a:xfrm>
        </p:spPr>
      </p:pic>
    </p:spTree>
    <p:extLst>
      <p:ext uri="{BB962C8B-B14F-4D97-AF65-F5344CB8AC3E}">
        <p14:creationId xmlns:p14="http://schemas.microsoft.com/office/powerpoint/2010/main" val="39796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444" y="2455183"/>
            <a:ext cx="7030191" cy="1325563"/>
          </a:xfrm>
        </p:spPr>
        <p:txBody>
          <a:bodyPr>
            <a:normAutofit/>
          </a:bodyPr>
          <a:lstStyle/>
          <a:p>
            <a:r>
              <a:rPr lang="es-ES" sz="8000" dirty="0" smtClean="0"/>
              <a:t>Muchas Gracias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52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Motivaciones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Aprender sobre ML, especialmente sobre CNN.</a:t>
            </a:r>
          </a:p>
          <a:p>
            <a:r>
              <a:rPr lang="es-ES" dirty="0" smtClean="0"/>
              <a:t>Base para el procesamiento de audios.</a:t>
            </a:r>
          </a:p>
          <a:p>
            <a:r>
              <a:rPr lang="es-ES" dirty="0" smtClean="0"/>
              <a:t>Inserción en proyecto del CSC y </a:t>
            </a:r>
            <a:r>
              <a:rPr lang="es-ES" dirty="0" err="1" smtClean="0"/>
              <a:t>FBio</a:t>
            </a:r>
            <a:r>
              <a:rPr lang="es-ES" dirty="0" smtClean="0"/>
              <a:t>.</a:t>
            </a:r>
          </a:p>
          <a:p>
            <a:r>
              <a:rPr lang="es-ES" dirty="0" smtClean="0"/>
              <a:t>Trabajo con audios de una especie de anfibios.</a:t>
            </a:r>
          </a:p>
          <a:p>
            <a:r>
              <a:rPr lang="es-ES" dirty="0" smtClean="0"/>
              <a:t>Resolver un problema práctico…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65" y="365125"/>
            <a:ext cx="2023753" cy="20237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40" y="4571185"/>
            <a:ext cx="2209800" cy="2209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88" y="2429647"/>
            <a:ext cx="2832305" cy="22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3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952365"/>
            <a:ext cx="7030647" cy="3308082"/>
          </a:xfrm>
        </p:spPr>
        <p:txBody>
          <a:bodyPr>
            <a:normAutofit/>
          </a:bodyPr>
          <a:lstStyle/>
          <a:p>
            <a:r>
              <a:rPr lang="es-ES" sz="4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Red Neuronal </a:t>
            </a:r>
            <a:r>
              <a:rPr lang="es-ES" sz="45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Convolucional</a:t>
            </a:r>
            <a:r>
              <a:rPr lang="es-ES" sz="4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para un Clasificador de Reptiles-Anfibios</a:t>
            </a:r>
            <a:endParaRPr lang="es-ES" sz="4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81185" y="4864327"/>
            <a:ext cx="5213269" cy="1655762"/>
          </a:xfrm>
        </p:spPr>
        <p:txBody>
          <a:bodyPr>
            <a:normAutofit/>
          </a:bodyPr>
          <a:lstStyle/>
          <a:p>
            <a:pPr algn="l"/>
            <a:r>
              <a:rPr lang="es-ES" dirty="0" smtClean="0"/>
              <a:t>Autor: Daniel Machado Pérez</a:t>
            </a:r>
          </a:p>
          <a:p>
            <a:pPr algn="l"/>
            <a:r>
              <a:rPr lang="es-ES" dirty="0" smtClean="0"/>
              <a:t>Facultad de Matemática y Computación</a:t>
            </a:r>
          </a:p>
          <a:p>
            <a:pPr algn="l"/>
            <a:r>
              <a:rPr lang="es-ES" dirty="0" smtClean="0"/>
              <a:t>Universidad de La Habana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39" y="4868429"/>
            <a:ext cx="1651660" cy="16516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47" y="344384"/>
            <a:ext cx="4524045" cy="45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751" y="2701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dirty="0" smtClean="0"/>
              <a:t>Evitar este tipo de “errores comunes”</a:t>
            </a:r>
            <a:endParaRPr lang="es-ES" sz="3200" dirty="0"/>
          </a:p>
        </p:txBody>
      </p:sp>
      <p:pic>
        <p:nvPicPr>
          <p:cNvPr id="6" name="Over.the.Hedge.Common Mistak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1661" y="1465057"/>
            <a:ext cx="8443779" cy="4746596"/>
          </a:xfrm>
        </p:spPr>
      </p:pic>
    </p:spTree>
    <p:extLst>
      <p:ext uri="{BB962C8B-B14F-4D97-AF65-F5344CB8AC3E}">
        <p14:creationId xmlns:p14="http://schemas.microsoft.com/office/powerpoint/2010/main" val="42670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Procesamiento del </a:t>
            </a:r>
            <a:r>
              <a:rPr lang="es-ES" dirty="0" err="1" smtClean="0"/>
              <a:t>Dataset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Dataset</a:t>
            </a:r>
            <a:r>
              <a:rPr lang="es-ES" dirty="0" smtClean="0"/>
              <a:t> de imágenes de Anfibios y Reptiles, descargado de </a:t>
            </a:r>
            <a:r>
              <a:rPr lang="es-ES" dirty="0" err="1" smtClean="0"/>
              <a:t>Kaggle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94" y="2561260"/>
            <a:ext cx="4081951" cy="419675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13266" y="2802576"/>
            <a:ext cx="590203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Anfibios: 1476</a:t>
            </a:r>
          </a:p>
          <a:p>
            <a:r>
              <a:rPr lang="es-ES" sz="2400" dirty="0" smtClean="0"/>
              <a:t>Reptiles: 4488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sz="2800" dirty="0" smtClean="0"/>
              <a:t>Data </a:t>
            </a:r>
            <a:r>
              <a:rPr lang="es-ES" sz="2800" dirty="0" err="1" smtClean="0"/>
              <a:t>Augmentation</a:t>
            </a:r>
            <a:r>
              <a:rPr lang="es-ES" sz="2800" dirty="0" smtClean="0"/>
              <a:t> en ambas clases: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 smtClean="0"/>
              <a:t>RandomHorizontalFlip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 smtClean="0"/>
              <a:t>RandomRotation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 smtClean="0"/>
              <a:t>ColorJitter</a:t>
            </a:r>
            <a:endParaRPr lang="es-ES" sz="2800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76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Después de hacer Data </a:t>
            </a:r>
            <a:r>
              <a:rPr lang="es-ES" dirty="0" err="1" smtClean="0"/>
              <a:t>Augmentation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8134"/>
            <a:ext cx="4232304" cy="4351338"/>
          </a:xfrm>
        </p:spPr>
      </p:pic>
      <p:sp>
        <p:nvSpPr>
          <p:cNvPr id="6" name="CuadroTexto 5"/>
          <p:cNvSpPr txBox="1"/>
          <p:nvPr/>
        </p:nvSpPr>
        <p:spPr>
          <a:xfrm>
            <a:off x="5213266" y="2802576"/>
            <a:ext cx="59020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400" dirty="0" smtClean="0"/>
          </a:p>
          <a:p>
            <a:r>
              <a:rPr lang="es-ES" sz="2400" dirty="0" smtClean="0"/>
              <a:t>Anfibios: 2952</a:t>
            </a:r>
          </a:p>
          <a:p>
            <a:r>
              <a:rPr lang="es-ES" sz="2400" dirty="0" smtClean="0"/>
              <a:t>Reptiles: 8768</a:t>
            </a:r>
          </a:p>
          <a:p>
            <a:endParaRPr lang="es-ES" sz="2400" dirty="0"/>
          </a:p>
          <a:p>
            <a:r>
              <a:rPr lang="es-ES" sz="2400" dirty="0" smtClean="0"/>
              <a:t>El tamaño de la data aumentó 4 veces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62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Equilibrar los tamaños de las clases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Dataset</a:t>
            </a:r>
            <a:r>
              <a:rPr lang="es-ES" dirty="0" smtClean="0"/>
              <a:t> de imágenes de Anfibios, descargado de </a:t>
            </a:r>
            <a:r>
              <a:rPr lang="es-ES" dirty="0" err="1" smtClean="0"/>
              <a:t>Kaggle</a:t>
            </a:r>
            <a:r>
              <a:rPr lang="es-ES" dirty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3" y="2517570"/>
            <a:ext cx="4873664" cy="41919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950360" y="2517570"/>
            <a:ext cx="59020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400" dirty="0" smtClean="0"/>
          </a:p>
          <a:p>
            <a:r>
              <a:rPr lang="es-ES" sz="2400" dirty="0" smtClean="0"/>
              <a:t>Anfibios: 6999</a:t>
            </a:r>
          </a:p>
          <a:p>
            <a:r>
              <a:rPr lang="es-ES" sz="2400" dirty="0" smtClean="0"/>
              <a:t>Reptiles: 8968</a:t>
            </a:r>
          </a:p>
          <a:p>
            <a:endParaRPr lang="es-ES" sz="2400" dirty="0"/>
          </a:p>
          <a:p>
            <a:r>
              <a:rPr lang="es-ES" sz="2400" dirty="0" smtClean="0"/>
              <a:t>Luego dividimos en: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Training: 70%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/>
              <a:t>Testing</a:t>
            </a:r>
            <a:r>
              <a:rPr lang="es-ES" sz="2400" dirty="0" smtClean="0"/>
              <a:t>: 15%</a:t>
            </a: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/>
              <a:t>Validation</a:t>
            </a:r>
            <a:r>
              <a:rPr lang="es-ES" sz="2400" dirty="0" smtClean="0"/>
              <a:t>: 15%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632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Elección de la tecnología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572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Decidí utilizar </a:t>
            </a:r>
            <a:r>
              <a:rPr lang="es-ES" dirty="0" err="1" smtClean="0"/>
              <a:t>PyTorch</a:t>
            </a:r>
            <a:r>
              <a:rPr lang="es-ES" dirty="0" smtClean="0"/>
              <a:t> por tres sencillas razones…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86" y="233782"/>
            <a:ext cx="2895134" cy="159184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8200" y="2648197"/>
            <a:ext cx="797891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El modelo del CPU de la laptop no es compatible</a:t>
            </a:r>
          </a:p>
          <a:p>
            <a:r>
              <a:rPr lang="es-ES" sz="2400" dirty="0" smtClean="0"/>
              <a:t> con las versiones recientes de </a:t>
            </a:r>
            <a:r>
              <a:rPr lang="es-ES" sz="2400" dirty="0" err="1" smtClean="0"/>
              <a:t>Tensorflow</a:t>
            </a:r>
            <a:r>
              <a:rPr lang="es-E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/>
              <a:t>PyTorch</a:t>
            </a:r>
            <a:r>
              <a:rPr lang="es-ES" sz="2400" dirty="0" smtClean="0"/>
              <a:t> es una buena tecnología.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Existe </a:t>
            </a:r>
            <a:r>
              <a:rPr lang="es-ES" sz="2400" dirty="0" err="1" smtClean="0"/>
              <a:t>ChatGPT</a:t>
            </a:r>
            <a:r>
              <a:rPr lang="es-ES" sz="2400" dirty="0" smtClean="0"/>
              <a:t> para auxiliarse con los problemas de sintaxis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4" y="2236911"/>
            <a:ext cx="1576445" cy="15764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62" y="3728852"/>
            <a:ext cx="1211223" cy="12112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00" y="4817670"/>
            <a:ext cx="2232561" cy="12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 decidió hacer Fine-</a:t>
            </a:r>
            <a:r>
              <a:rPr lang="es-ES" dirty="0" err="1" smtClean="0"/>
              <a:t>Tuning</a:t>
            </a:r>
            <a:r>
              <a:rPr lang="es-ES" dirty="0" smtClean="0"/>
              <a:t> a </a:t>
            </a:r>
            <a:r>
              <a:rPr lang="es-ES" dirty="0" smtClean="0"/>
              <a:t>ResNet50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38200" y="1591293"/>
            <a:ext cx="1038547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Estructura de Resnet50:</a:t>
            </a:r>
          </a:p>
          <a:p>
            <a:endParaRPr lang="es-ES" b="1" dirty="0" smtClean="0"/>
          </a:p>
          <a:p>
            <a:r>
              <a:rPr lang="es-ES" sz="2000" b="1" dirty="0" smtClean="0"/>
              <a:t>Bloques Residuales:</a:t>
            </a:r>
            <a:endParaRPr lang="es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Introduce bloques residuales para abordar el problema de desvanecimiento del gradiente.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Permite el flujo de información directa a través de conexiones residuales.</a:t>
            </a:r>
          </a:p>
          <a:p>
            <a:r>
              <a:rPr lang="es-ES" sz="2000" b="1" dirty="0" smtClean="0"/>
              <a:t>Conexiones Residuales:</a:t>
            </a:r>
            <a:endParaRPr lang="es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Conexiones directas entre capas saltando varias capas.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Evita la pérdida de información durante el entrenamiento.</a:t>
            </a:r>
          </a:p>
          <a:p>
            <a:r>
              <a:rPr lang="es-ES" sz="2000" b="1" dirty="0" smtClean="0"/>
              <a:t>Estructura Modular:</a:t>
            </a:r>
            <a:endParaRPr lang="es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Compuesta por 50 capas, incluyendo capas </a:t>
            </a:r>
            <a:r>
              <a:rPr lang="es-ES" dirty="0" err="1" smtClean="0"/>
              <a:t>convolucionales</a:t>
            </a:r>
            <a:r>
              <a:rPr lang="es-ES" dirty="0" smtClean="0"/>
              <a:t>, de agrupación y totalmente conectadas.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Cada bloque residual contiene capas </a:t>
            </a:r>
            <a:r>
              <a:rPr lang="es-ES" dirty="0" err="1" smtClean="0"/>
              <a:t>convolucionales</a:t>
            </a:r>
            <a:r>
              <a:rPr lang="es-ES" dirty="0" smtClean="0"/>
              <a:t> seguidas por una conexión residual.</a:t>
            </a:r>
          </a:p>
          <a:p>
            <a:r>
              <a:rPr lang="es-ES" sz="2000" b="1" dirty="0" smtClean="0"/>
              <a:t>Ventajas:</a:t>
            </a:r>
            <a:endParaRPr lang="es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Mejora la eficiencia en el entrenamiento de redes profundas.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Permite aprender representaciones más ricas y complejas.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60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76085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516</Words>
  <Application>Microsoft Office PowerPoint</Application>
  <PresentationFormat>Panorámica</PresentationFormat>
  <Paragraphs>108</Paragraphs>
  <Slides>20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Verdana</vt:lpstr>
      <vt:lpstr>Tema de Office</vt:lpstr>
      <vt:lpstr>Red Neuronal Convolucional para un Clasificador de Reptiles-Anfibios</vt:lpstr>
      <vt:lpstr>Motivaciones</vt:lpstr>
      <vt:lpstr>Evitar este tipo de “errores comunes”</vt:lpstr>
      <vt:lpstr>Procesamiento del Dataset</vt:lpstr>
      <vt:lpstr>Después de hacer Data Augmentation</vt:lpstr>
      <vt:lpstr>Equilibrar los tamaños de las clases</vt:lpstr>
      <vt:lpstr>Elección de la tecnología</vt:lpstr>
      <vt:lpstr>Se decidió hacer Fine-Tuning a ResNet50</vt:lpstr>
      <vt:lpstr>Presentación de PowerPoint</vt:lpstr>
      <vt:lpstr>Modificaciones para Fine-Tuning</vt:lpstr>
      <vt:lpstr>Primer Entrenamiento (parámetros congelados)</vt:lpstr>
      <vt:lpstr>Ahora debería equivocarse menos…</vt:lpstr>
      <vt:lpstr>Segundo Entrenamiento (descongelando parámetros)</vt:lpstr>
      <vt:lpstr>Matriz de Confusión y algunas predicciones erradas</vt:lpstr>
      <vt:lpstr>Y finalmente se logró… </vt:lpstr>
      <vt:lpstr>Comparación entre las redes entrenadas con diferentes características del Dataset</vt:lpstr>
      <vt:lpstr>Proyecto Actual</vt:lpstr>
      <vt:lpstr>Espectrograma del canto de la rana, llamado colín</vt:lpstr>
      <vt:lpstr>Muchas Gracias</vt:lpstr>
      <vt:lpstr>Red Neuronal Convolucional para un Clasificador de Reptiles-Anfibios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Neuronal Convolucional para un Clasificador de Reptiles-Anfibios</dc:title>
  <dc:creator>Cuenta Microsoft</dc:creator>
  <cp:lastModifiedBy>Cuenta Microsoft</cp:lastModifiedBy>
  <cp:revision>33</cp:revision>
  <dcterms:created xsi:type="dcterms:W3CDTF">2024-01-26T20:03:11Z</dcterms:created>
  <dcterms:modified xsi:type="dcterms:W3CDTF">2024-01-30T19:28:09Z</dcterms:modified>
</cp:coreProperties>
</file>